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1"/>
  </p:notesMasterIdLst>
  <p:handoutMasterIdLst>
    <p:handoutMasterId r:id="rId12"/>
  </p:handoutMasterIdLst>
  <p:sldIdLst>
    <p:sldId id="256" r:id="rId5"/>
    <p:sldId id="428" r:id="rId6"/>
    <p:sldId id="438" r:id="rId7"/>
    <p:sldId id="441" r:id="rId8"/>
    <p:sldId id="440" r:id="rId9"/>
    <p:sldId id="426" r:id="rId10"/>
  </p:sldIdLst>
  <p:sldSz cx="9144000" cy="6858000" type="screen4x3"/>
  <p:notesSz cx="6797675" cy="9928225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4E4E"/>
    <a:srgbClr val="B2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38" autoAdjust="0"/>
  </p:normalViewPr>
  <p:slideViewPr>
    <p:cSldViewPr>
      <p:cViewPr varScale="1">
        <p:scale>
          <a:sx n="78" d="100"/>
          <a:sy n="78" d="100"/>
        </p:scale>
        <p:origin x="10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8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09771-C33B-4851-8FA4-2F4F33D8D97D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5B7EF-E827-4EB9-8FF9-D42DAD19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566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D4DA8F5-F804-4FB2-8A6B-A884CF09C514}" type="datetimeFigureOut">
              <a:rPr lang="en-US"/>
              <a:pPr>
                <a:defRPr/>
              </a:pPr>
              <a:t>1/7/2016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C00DB4-E585-43D3-9A29-E1C42556C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326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0FBC8F-7200-45DD-A4E3-40F9EE471788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01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1604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521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9052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220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226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slide" Target="../slides/slide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Unit%2002%20-%20Assignment%20Checklist.doc" TargetMode="External"/><Relationship Id="rId7" Type="http://schemas.openxmlformats.org/officeDocument/2006/relationships/image" Target="../media/image3.gif"/><Relationship Id="rId2" Type="http://schemas.openxmlformats.org/officeDocument/2006/relationships/hyperlink" Target="https://cloud01.lpplus.net/schools/BrookeWeston/Subjects/InformationTechnology/CambridgeNationalslevel2/Unit%202%20Using%20ICT%20to%20create%20business%20solutions/R002%20Unit%202%20-%20LO3%20Cambridge%20L2.swf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google.co.uk/url?sa=i&amp;rct=j&amp;q=ocr+nationals+in+ict+level+02+logo&amp;source=images&amp;cd=&amp;docid=V5m_yCYP-aE2_M&amp;tbnid=DTQOd6LrYrDCGM:&amp;ved=0CAUQjRw&amp;url=http://decv.co.uk/courses/test/&amp;ei=zegkUtL5EcaR0AX1yoCoCA&amp;bvm=bv.51495398,d.d2k&amp;psig=AFQjCNE5H51wUL1lgYhDZQ2VHp_BrKAYtA&amp;ust=1378236999184474" TargetMode="External"/><Relationship Id="rId5" Type="http://schemas.openxmlformats.org/officeDocument/2006/relationships/slide" Target="../slides/slide2.xml"/><Relationship Id="rId4" Type="http://schemas.openxmlformats.org/officeDocument/2006/relationships/hyperlink" Target="https://cloud01.lpplus.net/schools/BrookeWeston/Subjects/InformationTechnology/CambridgeNationalslevel2/Unit%202%20Using%20ICT%20to%20create%20business%20solutions/R002%20Unit%202%20-%20LO2%20Cambridge%20L2.swf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rookeWest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871566" y="5515444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 b="1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O1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"/>
          <p:cNvSpPr txBox="1">
            <a:spLocks/>
          </p:cNvSpPr>
          <p:nvPr userDrawn="1"/>
        </p:nvSpPr>
        <p:spPr>
          <a:xfrm>
            <a:off x="214343" y="1085402"/>
            <a:ext cx="8715375" cy="558395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-117500"/>
            <a:ext cx="8229600" cy="857256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Round Same Side Corner Rectangle 3">
            <a:hlinkClick r:id="rId2" action="ppaction://hlinksldjump"/>
          </p:cNvPr>
          <p:cNvSpPr/>
          <p:nvPr userDrawn="1"/>
        </p:nvSpPr>
        <p:spPr>
          <a:xfrm>
            <a:off x="1979712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1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ound Same Side Corner Rectangle 4">
            <a:hlinkClick r:id="rId3" action="ppaction://hlinksldjump"/>
          </p:cNvPr>
          <p:cNvSpPr/>
          <p:nvPr userDrawn="1"/>
        </p:nvSpPr>
        <p:spPr>
          <a:xfrm>
            <a:off x="251520" y="716446"/>
            <a:ext cx="1643074" cy="357190"/>
          </a:xfrm>
          <a:prstGeom prst="round2SameRect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Assignment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ound Same Side Corner Rectangle 6">
            <a:hlinkClick r:id="rId2" action="ppaction://hlinksldjump"/>
          </p:cNvPr>
          <p:cNvSpPr/>
          <p:nvPr userDrawn="1"/>
        </p:nvSpPr>
        <p:spPr>
          <a:xfrm>
            <a:off x="2450038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2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ound Same Side Corner Rectangle 10">
            <a:hlinkClick r:id="rId2" action="ppaction://hlinksldjump"/>
          </p:cNvPr>
          <p:cNvSpPr/>
          <p:nvPr userDrawn="1"/>
        </p:nvSpPr>
        <p:spPr>
          <a:xfrm>
            <a:off x="2920364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3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ound Same Side Corner Rectangle 12">
            <a:hlinkClick r:id="rId4" action="ppaction://hlinksldjump"/>
          </p:cNvPr>
          <p:cNvSpPr/>
          <p:nvPr userDrawn="1"/>
        </p:nvSpPr>
        <p:spPr>
          <a:xfrm>
            <a:off x="3390690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4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ound Same Side Corner Rectangle 13">
            <a:hlinkClick r:id="rId4" action="ppaction://hlinksldjump"/>
          </p:cNvPr>
          <p:cNvSpPr/>
          <p:nvPr userDrawn="1"/>
        </p:nvSpPr>
        <p:spPr>
          <a:xfrm>
            <a:off x="3861016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5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 userDrawn="1"/>
        </p:nvSpPr>
        <p:spPr bwMode="auto">
          <a:xfrm>
            <a:off x="323850" y="1196974"/>
            <a:ext cx="8496300" cy="35981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r>
              <a:rPr lang="en-GB" sz="2000" b="0" dirty="0" smtClean="0">
                <a:latin typeface="Calibri" pitchFamily="34" charset="0"/>
                <a:cs typeface="Calibri" pitchFamily="34" charset="0"/>
              </a:rPr>
              <a:t>Select and use tools and facilities in database software.</a:t>
            </a:r>
            <a:endParaRPr lang="en-GB" sz="2000" b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323528" y="1628800"/>
            <a:ext cx="8496944" cy="367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90" dirty="0" smtClean="0">
                <a:latin typeface="Calibri" pitchFamily="34" charset="0"/>
                <a:cs typeface="Calibri" pitchFamily="34" charset="0"/>
              </a:rPr>
              <a:t>You need to complete the following tasks in order to effectively help the French Trip Party.</a:t>
            </a:r>
          </a:p>
        </p:txBody>
      </p:sp>
      <p:sp>
        <p:nvSpPr>
          <p:cNvPr id="19" name="Round Same Side Corner Rectangle 18">
            <a:hlinkClick r:id="" action="ppaction://noaction"/>
          </p:cNvPr>
          <p:cNvSpPr/>
          <p:nvPr userDrawn="1"/>
        </p:nvSpPr>
        <p:spPr>
          <a:xfrm>
            <a:off x="4331342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6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" name="Picture 19" descr="111004 logo tbs rehab slogan and  hi def.jpg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5" y="44624"/>
            <a:ext cx="1440160" cy="1042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ssign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-117500"/>
            <a:ext cx="8229600" cy="857256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Round Same Side Corner Rectangle 2">
            <a:hlinkClick r:id="rId2"/>
          </p:cNvPr>
          <p:cNvSpPr/>
          <p:nvPr userDrawn="1"/>
        </p:nvSpPr>
        <p:spPr>
          <a:xfrm>
            <a:off x="5004048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LO3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ound Same Side Corner Rectangle 3">
            <a:hlinkClick r:id="rId3" action="ppaction://hlinkfile"/>
          </p:cNvPr>
          <p:cNvSpPr/>
          <p:nvPr userDrawn="1"/>
        </p:nvSpPr>
        <p:spPr>
          <a:xfrm>
            <a:off x="1895829" y="692696"/>
            <a:ext cx="1296144" cy="357190"/>
          </a:xfrm>
          <a:prstGeom prst="round2Same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Checklist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ound Same Side Corner Rectangle 4">
            <a:hlinkClick r:id="rId4"/>
          </p:cNvPr>
          <p:cNvSpPr/>
          <p:nvPr userDrawn="1"/>
        </p:nvSpPr>
        <p:spPr>
          <a:xfrm>
            <a:off x="4211960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LO2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ound Same Side Corner Rectangle 6">
            <a:hlinkClick r:id="rId5" action="ppaction://hlinksldjump"/>
          </p:cNvPr>
          <p:cNvSpPr/>
          <p:nvPr userDrawn="1"/>
        </p:nvSpPr>
        <p:spPr>
          <a:xfrm>
            <a:off x="179512" y="692696"/>
            <a:ext cx="1643074" cy="357190"/>
          </a:xfrm>
          <a:prstGeom prst="round2Same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Assignment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ound Same Side Corner Rectangle 7">
            <a:hlinkClick r:id="rId5" action="ppaction://hlinksldjump"/>
          </p:cNvPr>
          <p:cNvSpPr/>
          <p:nvPr userDrawn="1"/>
        </p:nvSpPr>
        <p:spPr>
          <a:xfrm>
            <a:off x="3419872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LO1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ound Same Side Corner Rectangle 8">
            <a:hlinkClick r:id="rId2"/>
          </p:cNvPr>
          <p:cNvSpPr/>
          <p:nvPr userDrawn="1"/>
        </p:nvSpPr>
        <p:spPr>
          <a:xfrm>
            <a:off x="5796136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LO4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ound Same Side Corner Rectangle 9">
            <a:hlinkClick r:id="rId2"/>
          </p:cNvPr>
          <p:cNvSpPr/>
          <p:nvPr userDrawn="1"/>
        </p:nvSpPr>
        <p:spPr>
          <a:xfrm>
            <a:off x="6588224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LO5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ound Same Side Corner Rectangle 10">
            <a:hlinkClick r:id="rId2"/>
          </p:cNvPr>
          <p:cNvSpPr/>
          <p:nvPr userDrawn="1"/>
        </p:nvSpPr>
        <p:spPr>
          <a:xfrm>
            <a:off x="7380312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LO6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" name="Picture 7" descr="http://decv.co.uk/wp-content/uploads/2013/02/OCR-Logo-300x139.gif">
            <a:hlinkClick r:id="rId6"/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972" y="1"/>
            <a:ext cx="1495028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ontent Placeholder 1"/>
          <p:cNvSpPr txBox="1">
            <a:spLocks/>
          </p:cNvSpPr>
          <p:nvPr userDrawn="1"/>
        </p:nvSpPr>
        <p:spPr>
          <a:xfrm>
            <a:off x="214343" y="1085402"/>
            <a:ext cx="8715375" cy="558395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 userDrawn="1"/>
        </p:nvSpPr>
        <p:spPr bwMode="auto">
          <a:xfrm>
            <a:off x="323850" y="1196974"/>
            <a:ext cx="8496300" cy="35981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r>
              <a:rPr lang="en-US" sz="1600" b="1" dirty="0">
                <a:latin typeface="Calibri" pitchFamily="34" charset="0"/>
                <a:cs typeface="Calibri" pitchFamily="34" charset="0"/>
              </a:rPr>
              <a:t>LO1 - </a:t>
            </a:r>
            <a:r>
              <a:rPr lang="en-GB" sz="1600" b="1" dirty="0" smtClean="0">
                <a:latin typeface="Calibri" pitchFamily="34" charset="0"/>
                <a:cs typeface="Calibri" pitchFamily="34" charset="0"/>
              </a:rPr>
              <a:t>Understand </a:t>
            </a:r>
            <a:r>
              <a:rPr lang="en-GB" sz="1600" b="1" dirty="0">
                <a:latin typeface="Calibri" pitchFamily="34" charset="0"/>
                <a:cs typeface="Calibri" pitchFamily="34" charset="0"/>
              </a:rPr>
              <a:t>how safe working practices are applied in a business environment</a:t>
            </a:r>
            <a:endParaRPr lang="en-ZA" sz="16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323528" y="1628800"/>
            <a:ext cx="8496944" cy="367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90" dirty="0" smtClean="0">
                <a:latin typeface="Calibri" pitchFamily="34" charset="0"/>
                <a:cs typeface="Calibri" pitchFamily="34" charset="0"/>
              </a:rPr>
              <a:t>You need to complete the following tasks in order to effectively help the French Trip Party.</a:t>
            </a:r>
          </a:p>
        </p:txBody>
      </p:sp>
    </p:spTree>
    <p:extLst>
      <p:ext uri="{BB962C8B-B14F-4D97-AF65-F5344CB8AC3E}">
        <p14:creationId xmlns:p14="http://schemas.microsoft.com/office/powerpoint/2010/main" val="428938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-13648" y="5937012"/>
            <a:ext cx="3203848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" y="5924550"/>
            <a:ext cx="2339752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949279"/>
            <a:ext cx="1913746" cy="922841"/>
          </a:xfrm>
          <a:prstGeom prst="rtTriangle">
            <a:avLst/>
          </a:prstGeom>
          <a:blipFill>
            <a:blip r:embed="rId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5" name="Straight Connector 14"/>
          <p:cNvCxnSpPr>
            <a:stCxn id="14" idx="0"/>
            <a:endCxn id="14" idx="4"/>
          </p:cNvCxnSpPr>
          <p:nvPr/>
        </p:nvCxnSpPr>
        <p:spPr>
          <a:xfrm rot="16200000" flipH="1">
            <a:off x="489410" y="5453826"/>
            <a:ext cx="922841" cy="1913746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857256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492922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1" r:id="rId2"/>
    <p:sldLayoutId id="2147483704" r:id="rId3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itchFamily="34" charset="0"/>
          <a:ea typeface="+mj-ea"/>
          <a:cs typeface="Calibri" pitchFamily="34" charset="0"/>
        </a:defRPr>
      </a:lvl1pPr>
      <a:extLst/>
    </p:titleStyle>
    <p:bodyStyle>
      <a:lvl1pPr marL="365760" indent="-256032" algn="l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621792" indent="-228600" algn="l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859536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143000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osts.accdb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520" y="260647"/>
            <a:ext cx="8640960" cy="169277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111004 logo tbs rehab slogan and  hi de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2016224" cy="1460127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107504" y="5970292"/>
            <a:ext cx="8928992" cy="771076"/>
          </a:xfrm>
          <a:prstGeom prst="rect">
            <a:avLst/>
          </a:prstGeom>
        </p:spPr>
        <p:txBody>
          <a:bodyPr vert="horz" lIns="45720" rIns="45720"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marR="64008" indent="0" algn="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b="1" kern="120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4572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9144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3716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18288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/>
            <a:r>
              <a:rPr lang="en-GB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Creating and editing a Database in Access</a:t>
            </a:r>
            <a:endParaRPr lang="en-GB" sz="36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656" y="332656"/>
            <a:ext cx="712879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INFORMATION AND COMMUNICATION TECHNOLOGY– </a:t>
            </a:r>
            <a:r>
              <a:rPr lang="en-GB" sz="28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iGCSE</a:t>
            </a:r>
            <a:r>
              <a:rPr lang="en-GB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 </a:t>
            </a:r>
            <a:r>
              <a:rPr lang="en-GB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2015-16</a:t>
            </a:r>
            <a:endParaRPr lang="en-GB" sz="40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GB" sz="4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0417</a:t>
            </a:r>
            <a:endParaRPr lang="en-GB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62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169443"/>
            <a:ext cx="8136904" cy="274712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Assignment</a:t>
            </a:r>
            <a:endParaRPr lang="en-GB" sz="3600" b="1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489279"/>
              </p:ext>
            </p:extLst>
          </p:nvPr>
        </p:nvGraphicFramePr>
        <p:xfrm>
          <a:off x="6588224" y="1988840"/>
          <a:ext cx="2232248" cy="45598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232248"/>
              </a:tblGrid>
              <a:tr h="4450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947396">
                <a:tc>
                  <a:txBody>
                    <a:bodyPr/>
                    <a:lstStyle/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16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Deleting a record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16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Adding three records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16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Editing a record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16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Explaining your choices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16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Searching for all  childless hosts over accommodation arrangements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Query of all Halal households with report (M)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16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Mailing labels of all French households (D)</a:t>
                      </a:r>
                      <a:endParaRPr lang="en-GB" sz="14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Picture 4" descr="Think Abo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8023" y="2076520"/>
            <a:ext cx="18764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357005"/>
              </p:ext>
            </p:extLst>
          </p:nvPr>
        </p:nvGraphicFramePr>
        <p:xfrm>
          <a:off x="323528" y="2090504"/>
          <a:ext cx="6048672" cy="43628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588"/>
                <a:gridCol w="5757084"/>
              </a:tblGrid>
              <a:tr h="360810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endParaRPr kumimoji="0" lang="en-GB" sz="1100" b="0" kern="1200" dirty="0" smtClean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achieve a </a:t>
                      </a:r>
                      <a:r>
                        <a:rPr kumimoji="0" lang="en-GB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pass</a:t>
                      </a:r>
                      <a:r>
                        <a:rPr kumimoji="0" lang="en-GB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grade</a:t>
                      </a:r>
                      <a:r>
                        <a:rPr kumimoji="0"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produce a series of documents that will benefit a student going on the French Trip. These documents</a:t>
                      </a:r>
                      <a:r>
                        <a:rPr kumimoji="0"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will include a database of Host Parents that may need to be contacted during the trip. You will need to demonstrate adding, deleting and editing records, as well as producing a query looking for a specific subject.</a:t>
                      </a:r>
                      <a:endParaRPr kumimoji="0" lang="en-GB" sz="10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achieve a </a:t>
                      </a:r>
                      <a:r>
                        <a:rPr kumimoji="0" lang="en-GB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merit</a:t>
                      </a:r>
                      <a:r>
                        <a:rPr kumimoji="0" lang="en-GB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grade</a:t>
                      </a:r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you will need to will need</a:t>
                      </a:r>
                      <a:r>
                        <a:rPr kumimoji="0"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demonstrate sorting a query for a specific cuisine and producing a report for your manager of this.</a:t>
                      </a:r>
                      <a:endParaRPr kumimoji="0" lang="en-GB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achieve a </a:t>
                      </a:r>
                      <a:r>
                        <a:rPr kumimoji="0" lang="en-GB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distinction</a:t>
                      </a:r>
                      <a:r>
                        <a:rPr kumimoji="0" lang="en-GB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grade</a:t>
                      </a:r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will need to produce Mailing labels of all French households who</a:t>
                      </a:r>
                      <a:r>
                        <a:rPr kumimoji="0"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take more than 3 guests.</a:t>
                      </a:r>
                      <a:endParaRPr kumimoji="0"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02022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1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0" lang="en-GB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20" y="2209148"/>
            <a:ext cx="139732" cy="1397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139732" cy="1397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20" y="4365104"/>
            <a:ext cx="139732" cy="13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7766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Task 1, 2 and 3</a:t>
            </a:r>
            <a:endParaRPr lang="en-GB" sz="3600" b="1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716884"/>
              </p:ext>
            </p:extLst>
          </p:nvPr>
        </p:nvGraphicFramePr>
        <p:xfrm>
          <a:off x="6728022" y="2060848"/>
          <a:ext cx="2092449" cy="30244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092449"/>
              </a:tblGrid>
              <a:tr h="357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99918">
                <a:tc>
                  <a:txBody>
                    <a:bodyPr/>
                    <a:lstStyle/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20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Deleting a record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20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Adding three records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20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Editing a record (P)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GB" sz="200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Explaining your choices (P)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Picture 4" descr="Think Abo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060848"/>
            <a:ext cx="18764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69755"/>
              </p:ext>
            </p:extLst>
          </p:nvPr>
        </p:nvGraphicFramePr>
        <p:xfrm>
          <a:off x="395536" y="2103080"/>
          <a:ext cx="6192688" cy="426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531"/>
                <a:gridCol w="5894157"/>
              </a:tblGrid>
              <a:tr h="300860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First open the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hlinkClick r:id="rId5" action="ppaction://hlinkfile"/>
                        </a:rPr>
                        <a:t>Database File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called hosts and Save it to your folder.</a:t>
                      </a:r>
                      <a:endParaRPr kumimoji="0" lang="en-GB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1 </a:t>
                      </a: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(P) -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One of the French Hosts, Vaugirard, has dropped out of the list and the school wants you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to delete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 this record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from the database.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Task 2 (P) –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To replace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Vaugirard the school wants you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to add Beauigard in their place. Their details are F033 for their reference, Beauigard is the district, 1 Guest, Cuisine is Vegan and they have 2 Children and speak English with a Good rating. Demonstrate adding this record.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Task 3 (P) –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Record F267, </a:t>
                      </a:r>
                      <a:r>
                        <a:rPr lang="en-GB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Bercy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, can now have 4 guests as a room has become available. Demonstrate changing this information.</a:t>
                      </a:r>
                      <a:endParaRPr lang="en-GB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39392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600" b="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16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1 (P) - </a:t>
                      </a:r>
                      <a:r>
                        <a:rPr kumimoji="0" lang="en-GB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Evidence to show deleting a record</a:t>
                      </a:r>
                    </a:p>
                  </a:txBody>
                  <a:tcPr/>
                </a:tc>
              </a:tr>
              <a:tr h="139392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600" b="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16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2 (P) - </a:t>
                      </a:r>
                      <a:r>
                        <a:rPr kumimoji="0" lang="en-GB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Evidence to show three added records</a:t>
                      </a:r>
                    </a:p>
                  </a:txBody>
                  <a:tcPr/>
                </a:tc>
              </a:tr>
              <a:tr h="139392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600" b="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16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3 (P) - </a:t>
                      </a:r>
                      <a:r>
                        <a:rPr kumimoji="0" lang="en-GB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Evidence to show an edited record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8896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Task 4 and 5</a:t>
            </a:r>
            <a:endParaRPr lang="en-GB" sz="3600" b="1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350837"/>
              </p:ext>
            </p:extLst>
          </p:nvPr>
        </p:nvGraphicFramePr>
        <p:xfrm>
          <a:off x="6444208" y="2016584"/>
          <a:ext cx="2303934" cy="43048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303934"/>
              </a:tblGrid>
              <a:tr h="409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895608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Create a query for families with no children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the search and the result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Annotate it to describe what you did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Query and report for Halal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Explain why you would do this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query, result and print report (M/D)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Picture 4" descr="Think Abo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076520"/>
            <a:ext cx="18764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12835"/>
              </p:ext>
            </p:extLst>
          </p:nvPr>
        </p:nvGraphicFramePr>
        <p:xfrm>
          <a:off x="395536" y="2060848"/>
          <a:ext cx="5904656" cy="44000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174"/>
                <a:gridCol w="5623482"/>
              </a:tblGrid>
              <a:tr h="229554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Task 4 (P)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Some of your students have specified that they would rather not be in</a:t>
                      </a:r>
                      <a:r>
                        <a:rPr kumimoji="0" lang="en-GB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 host house with other children. The school would like you to </a:t>
                      </a:r>
                      <a:r>
                        <a:rPr kumimoji="0" lang="en-GB" sz="1800" b="1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query</a:t>
                      </a:r>
                      <a:r>
                        <a:rPr kumimoji="0" lang="en-GB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 list of host references so they can see if there are enough hosts to accommodate this request.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 baseline="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Task 5 (M/D)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Calibri" pitchFamily="34" charset="0"/>
                          <a:cs typeface="Calibri" pitchFamily="34" charset="0"/>
                        </a:rPr>
                        <a:t>Some of the students have specified that they want</a:t>
                      </a:r>
                      <a:r>
                        <a:rPr lang="en-GB" sz="1800" baseline="0" dirty="0" smtClean="0">
                          <a:latin typeface="Calibri" pitchFamily="34" charset="0"/>
                          <a:cs typeface="Calibri" pitchFamily="34" charset="0"/>
                        </a:rPr>
                        <a:t> to be in a Halal friendly household. The school want you to make  </a:t>
                      </a:r>
                      <a:r>
                        <a:rPr lang="en-GB" sz="1800" b="1" baseline="0" dirty="0" smtClean="0">
                          <a:latin typeface="Calibri" pitchFamily="34" charset="0"/>
                          <a:cs typeface="Calibri" pitchFamily="34" charset="0"/>
                        </a:rPr>
                        <a:t>query</a:t>
                      </a:r>
                      <a:r>
                        <a:rPr lang="en-GB" sz="1800" baseline="0" dirty="0" smtClean="0">
                          <a:latin typeface="Calibri" pitchFamily="34" charset="0"/>
                          <a:cs typeface="Calibri" pitchFamily="34" charset="0"/>
                        </a:rPr>
                        <a:t> of the hosts for Halal friendly families to host these students and print a </a:t>
                      </a:r>
                      <a:r>
                        <a:rPr lang="en-GB" sz="1800" b="1" baseline="0" dirty="0" smtClean="0">
                          <a:latin typeface="Calibri" pitchFamily="34" charset="0"/>
                          <a:cs typeface="Calibri" pitchFamily="34" charset="0"/>
                        </a:rPr>
                        <a:t>report</a:t>
                      </a:r>
                      <a:r>
                        <a:rPr lang="en-GB" sz="1800" baseline="0" dirty="0" smtClean="0">
                          <a:latin typeface="Calibri" pitchFamily="34" charset="0"/>
                          <a:cs typeface="Calibri" pitchFamily="34" charset="0"/>
                        </a:rPr>
                        <a:t> of the host references and other details by </a:t>
                      </a:r>
                      <a:r>
                        <a:rPr lang="en-GB" sz="1800" b="1" baseline="0" dirty="0" smtClean="0">
                          <a:latin typeface="Calibri" pitchFamily="34" charset="0"/>
                          <a:cs typeface="Calibri" pitchFamily="34" charset="0"/>
                        </a:rPr>
                        <a:t>District Order</a:t>
                      </a:r>
                      <a:r>
                        <a:rPr lang="en-GB" sz="1800" baseline="0" dirty="0" smtClean="0">
                          <a:latin typeface="Calibri" pitchFamily="34" charset="0"/>
                          <a:cs typeface="Calibri" pitchFamily="34" charset="0"/>
                        </a:rPr>
                        <a:t> so the student can choose.</a:t>
                      </a:r>
                      <a:endParaRPr kumimoji="0" lang="en-GB" sz="1800" kern="1200" baseline="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650976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4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Task 4 (P)</a:t>
                      </a:r>
                      <a:r>
                        <a:rPr lang="en-GB" sz="180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 - Evidence of childless households query and design view</a:t>
                      </a:r>
                      <a:endParaRPr lang="en-GB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  <a:tr h="605128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4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Task 5 (M/D) </a:t>
                      </a:r>
                      <a:r>
                        <a:rPr lang="en-GB" sz="180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- Evidence of Chislehurst query and design view, sorted by age. Printout of a report</a:t>
                      </a:r>
                      <a:endParaRPr lang="en-GB" sz="18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8896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Task 6</a:t>
            </a:r>
            <a:endParaRPr lang="en-GB" sz="3600" b="1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858117"/>
              </p:ext>
            </p:extLst>
          </p:nvPr>
        </p:nvGraphicFramePr>
        <p:xfrm>
          <a:off x="6408514" y="2060848"/>
          <a:ext cx="2411958" cy="42226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411958"/>
              </a:tblGrid>
              <a:tr h="412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043750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Complex Query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Multiple Fields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Sorted by District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Labels produced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Printed out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Separate lines for each row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Reference, District, Guests and Cuisine (D)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Picture 4" descr="Think Abo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076520"/>
            <a:ext cx="18764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305061"/>
              </p:ext>
            </p:extLst>
          </p:nvPr>
        </p:nvGraphicFramePr>
        <p:xfrm>
          <a:off x="395536" y="2076520"/>
          <a:ext cx="5904656" cy="445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174"/>
                <a:gridCol w="5623482"/>
              </a:tblGrid>
              <a:tr h="250460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Task 6 (D)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200" dirty="0" smtClean="0">
                          <a:latin typeface="Calibri" pitchFamily="34" charset="0"/>
                          <a:cs typeface="Calibri" pitchFamily="34" charset="0"/>
                        </a:rPr>
                        <a:t>The school would like you to produce a set of Mailing labels of all French hosts to put onto labels for printing that will</a:t>
                      </a:r>
                      <a:r>
                        <a:rPr lang="en-GB" sz="2200" baseline="0" dirty="0" smtClean="0">
                          <a:latin typeface="Calibri" pitchFamily="34" charset="0"/>
                          <a:cs typeface="Calibri" pitchFamily="34" charset="0"/>
                        </a:rPr>
                        <a:t> be taking three of more students as guests. To do this you will need to make a query first for more than 3 guests, select the saved query, then click on Create, Labels, L7161, organise the fields onto separate lines choosing Reference, District and Guests and Cuisine for the labels. Print this when done.</a:t>
                      </a:r>
                      <a:endParaRPr lang="en-GB" sz="2200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1640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22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2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Task 6 (D) - </a:t>
                      </a:r>
                      <a:r>
                        <a:rPr lang="en-GB" sz="2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of complex query and design view, sorted by District. Printout of labels.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8896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1"/>
          <p:cNvSpPr txBox="1">
            <a:spLocks/>
          </p:cNvSpPr>
          <p:nvPr/>
        </p:nvSpPr>
        <p:spPr>
          <a:xfrm>
            <a:off x="219621" y="1092845"/>
            <a:ext cx="8715375" cy="500789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Learning Outcome – Assessment (P, M, D)</a:t>
            </a:r>
            <a:endParaRPr lang="en-GB" sz="3200" b="1" dirty="0" smtClean="0"/>
          </a:p>
        </p:txBody>
      </p:sp>
      <p:sp>
        <p:nvSpPr>
          <p:cNvPr id="5" name="Content Placeholder 1"/>
          <p:cNvSpPr>
            <a:spLocks noGrp="1"/>
          </p:cNvSpPr>
          <p:nvPr>
            <p:ph idx="4294967295"/>
          </p:nvPr>
        </p:nvSpPr>
        <p:spPr>
          <a:xfrm>
            <a:off x="214343" y="1085402"/>
            <a:ext cx="8715375" cy="5583958"/>
          </a:xfr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95250" indent="0">
              <a:buNone/>
            </a:pPr>
            <a:r>
              <a:rPr lang="en-GB" sz="1700" dirty="0" smtClean="0"/>
              <a:t> </a:t>
            </a:r>
          </a:p>
        </p:txBody>
      </p:sp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598220"/>
              </p:ext>
            </p:extLst>
          </p:nvPr>
        </p:nvGraphicFramePr>
        <p:xfrm>
          <a:off x="395535" y="1340768"/>
          <a:ext cx="8352930" cy="3566160"/>
        </p:xfrm>
        <a:graphic>
          <a:graphicData uri="http://schemas.openxmlformats.org/drawingml/2006/table">
            <a:tbl>
              <a:tblPr/>
              <a:tblGrid>
                <a:gridCol w="1296145"/>
                <a:gridCol w="5328592"/>
                <a:gridCol w="936104"/>
                <a:gridCol w="792089"/>
              </a:tblGrid>
              <a:tr h="33722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Create and edit</a:t>
                      </a:r>
                      <a:r>
                        <a:rPr lang="en-GB" sz="2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a database for</a:t>
                      </a:r>
                      <a:r>
                        <a:rPr lang="en-GB" sz="2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 a specific function.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Student</a:t>
                      </a:r>
                      <a:endParaRPr lang="en-ZA" sz="1800" dirty="0">
                        <a:solidFill>
                          <a:schemeClr val="bg1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024" marR="570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Staff</a:t>
                      </a:r>
                      <a:endParaRPr lang="en-ZA" sz="1800" dirty="0">
                        <a:solidFill>
                          <a:schemeClr val="bg1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024" marR="570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</a:tr>
              <a:tr h="2388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1(P)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to show deleting a record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1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2(P)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to show three added records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3 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to show an edited record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4 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of childless households query and design view</a:t>
                      </a:r>
                      <a:endParaRPr kumimoji="0" lang="en-GB" sz="20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5 (M/D)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of Chislehurst query and design view, sorted by age. Printout of a report</a:t>
                      </a:r>
                      <a:endParaRPr kumimoji="0" lang="en-GB" sz="20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6 (D)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of complex query and design view, sorted by District. Printout of labels.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5386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45&quot;&gt;&lt;object type=&quot;3&quot; unique_id=&quot;10046&quot;&gt;&lt;property id=&quot;20148&quot; value=&quot;5&quot;/&gt;&lt;property id=&quot;20300&quot; value=&quot;Slide 1 - &amp;quot;Welcome&amp;quot;&quot;/&gt;&lt;property id=&quot;20307&quot; value=&quot;256&quot;/&gt;&lt;/object&gt;&lt;object type=&quot;3&quot; unique_id=&quot;10047&quot;&gt;&lt;property id=&quot;20148&quot; value=&quot;5&quot;/&gt;&lt;property id=&quot;20300&quot; value=&quot;Slide 2 - &amp;quot;Assignment Scenario&amp;quot;&quot;/&gt;&lt;property id=&quot;20307&quot; value=&quot;258&quot;/&gt;&lt;/object&gt;&lt;object type=&quot;3&quot; unique_id=&quot;10048&quot;&gt;&lt;property id=&quot;20148&quot; value=&quot;5&quot;/&gt;&lt;property id=&quot;20300&quot; value=&quot;Slide 3 - &amp;quot;Excel Sales Scenario&amp;quot;&quot;/&gt;&lt;property id=&quot;20307&quot; value=&quot;286&quot;/&gt;&lt;/object&gt;&lt;object type=&quot;3&quot; unique_id=&quot;10049&quot;&gt;&lt;property id=&quot;20148&quot; value=&quot;5&quot;/&gt;&lt;property id=&quot;20300&quot; value=&quot;Slide 4 - &amp;quot;Task 1 – Excel Sales Spreadsheet&amp;quot;&quot;/&gt;&lt;property id=&quot;20307&quot; value=&quot;287&quot;/&gt;&lt;/object&gt;&lt;object type=&quot;3&quot; unique_id=&quot;10050&quot;&gt;&lt;property id=&quot;20148&quot; value=&quot;5&quot;/&gt;&lt;property id=&quot;20300&quot; value=&quot;Slide 5 - &amp;quot;Task 2 – Excel Sales Spreadsheet&amp;quot;&quot;/&gt;&lt;property id=&quot;20307&quot; value=&quot;288&quot;/&gt;&lt;/object&gt;&lt;object type=&quot;3&quot; unique_id=&quot;10051&quot;&gt;&lt;property id=&quot;20148&quot; value=&quot;5&quot;/&gt;&lt;property id=&quot;20300&quot; value=&quot;Slide 6 - &amp;quot;Task 3 – Excel Sales Spreadsheet&amp;quot;&quot;/&gt;&lt;property id=&quot;20307&quot; value=&quot;289&quot;/&gt;&lt;/object&gt;&lt;object type=&quot;3&quot; unique_id=&quot;10052&quot;&gt;&lt;property id=&quot;20148&quot; value=&quot;5&quot;/&gt;&lt;property id=&quot;20300&quot; value=&quot;Slide 7 - &amp;quot;Task 4 – Excel Sales Spreadsheet&amp;quot;&quot;/&gt;&lt;property id=&quot;20307&quot; value=&quot;290&quot;/&gt;&lt;/object&gt;&lt;object type=&quot;3&quot; unique_id=&quot;10053&quot;&gt;&lt;property id=&quot;20148&quot; value=&quot;5&quot;/&gt;&lt;property id=&quot;20300&quot; value=&quot;Slide 8 - &amp;quot;Task 5 – Excel Sales Spreadsheet&amp;quot;&quot;/&gt;&lt;property id=&quot;20307&quot; value=&quot;291&quot;/&gt;&lt;/object&gt;&lt;object type=&quot;3&quot; unique_id=&quot;10054&quot;&gt;&lt;property id=&quot;20148&quot; value=&quot;5&quot;/&gt;&lt;property id=&quot;20300&quot; value=&quot;Slide 9 - &amp;quot;Task 6 – Excel Sales Spreadsheet&amp;quot;&quot;/&gt;&lt;property id=&quot;20307&quot; value=&quot;292&quot;/&gt;&lt;/object&gt;&lt;object type=&quot;3&quot; unique_id=&quot;10055&quot;&gt;&lt;property id=&quot;20148&quot; value=&quot;5&quot;/&gt;&lt;property id=&quot;20300&quot; value=&quot;Slide 10 - &amp;quot;Task 7 – Excel Sales Spreadsheet&amp;quot;&quot;/&gt;&lt;property id=&quot;20307&quot; value=&quot;294&quot;/&gt;&lt;/object&gt;&lt;object type=&quot;3&quot; unique_id=&quot;10056&quot;&gt;&lt;property id=&quot;20148&quot; value=&quot;5&quot;/&gt;&lt;property id=&quot;20300&quot; value=&quot;Slide 11 - &amp;quot;Task 8 – Excel Sales Spreadsheet&amp;quot;&quot;/&gt;&lt;property id=&quot;20307&quot; value=&quot;295&quot;/&gt;&lt;/object&gt;&lt;object type=&quot;3&quot; unique_id=&quot;10057&quot;&gt;&lt;property id=&quot;20148&quot; value=&quot;5&quot;/&gt;&lt;property id=&quot;20300&quot; value=&quot;Slide 12 - &amp;quot;Excel Tutorials – Click to View&amp;quot;&quot;/&gt;&lt;property id=&quot;20307&quot; value=&quot;332&quot;/&gt;&lt;/object&gt;&lt;object type=&quot;3&quot; unique_id=&quot;10058&quot;&gt;&lt;property id=&quot;20148&quot; value=&quot;5&quot;/&gt;&lt;property id=&quot;20300&quot; value=&quot;Slide 13 - &amp;quot;Excel Sales – Assessment (St/Ex/Ad)&amp;quot;&quot;/&gt;&lt;property id=&quot;20307&quot; value=&quot;297&quot;/&gt;&lt;/object&gt;&lt;object type=&quot;3&quot; unique_id=&quot;10059&quot;&gt;&lt;property id=&quot;20148&quot; value=&quot;5&quot;/&gt;&lt;property id=&quot;20300&quot; value=&quot;Slide 14 - &amp;quot;Excel Bookings Scenario&amp;quot;&quot;/&gt;&lt;property id=&quot;20307&quot; value=&quot;299&quot;/&gt;&lt;/object&gt;&lt;object type=&quot;3&quot; unique_id=&quot;10060&quot;&gt;&lt;property id=&quot;20148&quot; value=&quot;5&quot;/&gt;&lt;property id=&quot;20300&quot; value=&quot;Slide 15 - &amp;quot;Task 1 – Excel Bookings Spreadsheet&amp;quot;&quot;/&gt;&lt;property id=&quot;20307&quot; value=&quot;300&quot;/&gt;&lt;/object&gt;&lt;object type=&quot;3&quot; unique_id=&quot;10061&quot;&gt;&lt;property id=&quot;20148&quot; value=&quot;5&quot;/&gt;&lt;property id=&quot;20300&quot; value=&quot;Slide 16 - &amp;quot;Task 2 – Excel Bookings Spreadsheet&amp;quot;&quot;/&gt;&lt;property id=&quot;20307&quot; value=&quot;301&quot;/&gt;&lt;/object&gt;&lt;object type=&quot;3&quot; unique_id=&quot;10062&quot;&gt;&lt;property id=&quot;20148&quot; value=&quot;5&quot;/&gt;&lt;property id=&quot;20300&quot; value=&quot;Slide 17 - &amp;quot;Task 3 – Excel Bookings Spreadsheet&amp;quot;&quot;/&gt;&lt;property id=&quot;20307&quot; value=&quot;302&quot;/&gt;&lt;/object&gt;&lt;object type=&quot;3&quot; unique_id=&quot;10063&quot;&gt;&lt;property id=&quot;20148&quot; value=&quot;5&quot;/&gt;&lt;property id=&quot;20300&quot; value=&quot;Slide 18 - &amp;quot;Task 4 – Excel Bookings Spreadsheet&amp;quot;&quot;/&gt;&lt;property id=&quot;20307&quot; value=&quot;309&quot;/&gt;&lt;/object&gt;&lt;object type=&quot;3&quot; unique_id=&quot;10064&quot;&gt;&lt;property id=&quot;20148&quot; value=&quot;5&quot;/&gt;&lt;property id=&quot;20300&quot; value=&quot;Slide 19 - &amp;quot;Task 5 – Excel Bookings Spreadsheet&amp;quot;&quot;/&gt;&lt;property id=&quot;20307&quot; value=&quot;304&quot;/&gt;&lt;/object&gt;&lt;object type=&quot;3&quot; unique_id=&quot;10065&quot;&gt;&lt;property id=&quot;20148&quot; value=&quot;5&quot;/&gt;&lt;property id=&quot;20300&quot; value=&quot;Slide 20 - &amp;quot;Task 6 – Excel Bookings Spreadsheet&amp;quot;&quot;/&gt;&lt;property id=&quot;20307&quot; value=&quot;305&quot;/&gt;&lt;/object&gt;&lt;object type=&quot;3&quot; unique_id=&quot;10066&quot;&gt;&lt;property id=&quot;20148&quot; value=&quot;5&quot;/&gt;&lt;property id=&quot;20300&quot; value=&quot;Slide 21 - &amp;quot;Task 7 – Excel Bookings Spreadsheet&amp;quot;&quot;/&gt;&lt;property id=&quot;20307&quot; value=&quot;306&quot;/&gt;&lt;/object&gt;&lt;object type=&quot;3&quot; unique_id=&quot;10067&quot;&gt;&lt;property id=&quot;20148&quot; value=&quot;5&quot;/&gt;&lt;property id=&quot;20300&quot; value=&quot;Slide 22 - &amp;quot;Task 8 – Excel Bookings Spreadsheet&amp;quot;&quot;/&gt;&lt;property id=&quot;20307&quot; value=&quot;307&quot;/&gt;&lt;/object&gt;&lt;object type=&quot;3&quot; unique_id=&quot;10068&quot;&gt;&lt;property id=&quot;20148&quot; value=&quot;5&quot;/&gt;&lt;property id=&quot;20300&quot; value=&quot;Slide 23 - &amp;quot;Excel Tutorials – Click to View&amp;quot;&quot;/&gt;&lt;property id=&quot;20307&quot; value=&quot;334&quot;/&gt;&lt;/object&gt;&lt;object type=&quot;3&quot; unique_id=&quot;10069&quot;&gt;&lt;property id=&quot;20148&quot; value=&quot;5&quot;/&gt;&lt;property id=&quot;20300&quot; value=&quot;Slide 24 - &amp;quot;Excel Bookings – Assessment (St/Ex/Ad)&amp;quot;&quot;/&gt;&lt;property id=&quot;20307&quot; value=&quot;308&quot;/&gt;&lt;/object&gt;&lt;object type=&quot;3&quot; unique_id=&quot;10070&quot;&gt;&lt;property id=&quot;20148&quot; value=&quot;5&quot;/&gt;&lt;property id=&quot;20300&quot; value=&quot;Slide 25 - &amp;quot;Graphics Scenario&amp;quot;&quot;/&gt;&lt;property id=&quot;20307&quot; value=&quot;310&quot;/&gt;&lt;/object&gt;&lt;object type=&quot;3&quot; unique_id=&quot;10071&quot;&gt;&lt;property id=&quot;20148&quot; value=&quot;5&quot;/&gt;&lt;property id=&quot;20300&quot; value=&quot;Slide 26 - &amp;quot;Task 1 – Bitmap Montage&amp;quot;&quot;/&gt;&lt;property id=&quot;20307&quot; value=&quot;311&quot;/&gt;&lt;/object&gt;&lt;object type=&quot;3&quot; unique_id=&quot;10072&quot;&gt;&lt;property id=&quot;20148&quot; value=&quot;5&quot;/&gt;&lt;property id=&quot;20300&quot; value=&quot;Slide 27 - &amp;quot;Task 2 – Bitmap Montage&amp;quot;&quot;/&gt;&lt;property id=&quot;20307&quot; value=&quot;312&quot;/&gt;&lt;/object&gt;&lt;object type=&quot;3&quot; unique_id=&quot;10073&quot;&gt;&lt;property id=&quot;20148&quot; value=&quot;5&quot;/&gt;&lt;property id=&quot;20300&quot; value=&quot;Slide 28 - &amp;quot;Task 3 – Bitmap Montage&amp;quot;&quot;/&gt;&lt;property id=&quot;20307&quot; value=&quot;313&quot;/&gt;&lt;/object&gt;&lt;object type=&quot;3&quot; unique_id=&quot;10074&quot;&gt;&lt;property id=&quot;20148&quot; value=&quot;5&quot;/&gt;&lt;property id=&quot;20300&quot; value=&quot;Slide 29 - &amp;quot;Task 4 – Bitmap Montage&amp;quot;&quot;/&gt;&lt;property id=&quot;20307&quot; value=&quot;314&quot;/&gt;&lt;/object&gt;&lt;object type=&quot;3&quot; unique_id=&quot;10075&quot;&gt;&lt;property id=&quot;20148&quot; value=&quot;5&quot;/&gt;&lt;property id=&quot;20300&quot; value=&quot;Slide 30 - &amp;quot;Task 5 – Vector Map&amp;quot;&quot;/&gt;&lt;property id=&quot;20307&quot; value=&quot;315&quot;/&gt;&lt;/object&gt;&lt;object type=&quot;3&quot; unique_id=&quot;10076&quot;&gt;&lt;property id=&quot;20148&quot; value=&quot;5&quot;/&gt;&lt;property id=&quot;20300&quot; value=&quot;Slide 31 - &amp;quot;Task 6 – Vector Map&amp;quot;&quot;/&gt;&lt;property id=&quot;20307&quot; value=&quot;316&quot;/&gt;&lt;/object&gt;&lt;object type=&quot;3&quot; unique_id=&quot;10077&quot;&gt;&lt;property id=&quot;20148&quot; value=&quot;5&quot;/&gt;&lt;property id=&quot;20300&quot; value=&quot;Slide 32 - &amp;quot;Task 7 – Vector Map&amp;quot;&quot;/&gt;&lt;property id=&quot;20307&quot; value=&quot;317&quot;/&gt;&lt;/object&gt;&lt;object type=&quot;3&quot; unique_id=&quot;10078&quot;&gt;&lt;property id=&quot;20148&quot; value=&quot;5&quot;/&gt;&lt;property id=&quot;20300&quot; value=&quot;Slide 33 - &amp;quot;Task 8 – Graphics&amp;quot;&quot;/&gt;&lt;property id=&quot;20307&quot; value=&quot;318&quot;/&gt;&lt;/object&gt;&lt;object type=&quot;3&quot; unique_id=&quot;10079&quot;&gt;&lt;property id=&quot;20148&quot; value=&quot;5&quot;/&gt;&lt;property id=&quot;20300&quot; value=&quot;Slide 34 - &amp;quot;Task 9 – Graphics&amp;quot;&quot;/&gt;&lt;property id=&quot;20307&quot; value=&quot;321&quot;/&gt;&lt;/object&gt;&lt;object type=&quot;3&quot; unique_id=&quot;10080&quot;&gt;&lt;property id=&quot;20148&quot; value=&quot;5&quot;/&gt;&lt;property id=&quot;20300&quot; value=&quot;Slide 35 - &amp;quot;Graphics – Assessment (St/Ex/Ad)&amp;quot;&quot;/&gt;&lt;property id=&quot;20307&quot; value=&quot;319&quot;/&gt;&lt;/object&gt;&lt;object type=&quot;3&quot; unique_id=&quot;10081&quot;&gt;&lt;property id=&quot;20148&quot; value=&quot;5&quot;/&gt;&lt;property id=&quot;20300&quot; value=&quot;Slide 36 - &amp;quot;E-Safety Scenario&amp;quot;&quot;/&gt;&lt;property id=&quot;20307&quot; value=&quot;322&quot;/&gt;&lt;/object&gt;&lt;object type=&quot;3&quot; unique_id=&quot;10082&quot;&gt;&lt;property id=&quot;20148&quot; value=&quot;5&quot;/&gt;&lt;property id=&quot;20300&quot; value=&quot;Slide 37 - &amp;quot;Task 1 – E-Safety&amp;quot;&quot;/&gt;&lt;property id=&quot;20307&quot; value=&quot;323&quot;/&gt;&lt;/object&gt;&lt;object type=&quot;3&quot; unique_id=&quot;10083&quot;&gt;&lt;property id=&quot;20148&quot; value=&quot;5&quot;/&gt;&lt;property id=&quot;20300&quot; value=&quot;Slide 38 - &amp;quot;Task 2 – E-Safety&amp;quot;&quot;/&gt;&lt;property id=&quot;20307&quot; value=&quot;324&quot;/&gt;&lt;/object&gt;&lt;object type=&quot;3&quot; unique_id=&quot;10084&quot;&gt;&lt;property id=&quot;20148&quot; value=&quot;5&quot;/&gt;&lt;property id=&quot;20300&quot; value=&quot;Slide 39 - &amp;quot;Task 3 – E-Safety&amp;quot;&quot;/&gt;&lt;property id=&quot;20307&quot; value=&quot;325&quot;/&gt;&lt;/object&gt;&lt;object type=&quot;3&quot; unique_id=&quot;10085&quot;&gt;&lt;property id=&quot;20148&quot; value=&quot;5&quot;/&gt;&lt;property id=&quot;20300&quot; value=&quot;Slide 40 - &amp;quot;Task 4 – E-Safety&amp;quot;&quot;/&gt;&lt;property id=&quot;20307&quot; value=&quot;326&quot;/&gt;&lt;/object&gt;&lt;object type=&quot;3&quot; unique_id=&quot;10086&quot;&gt;&lt;property id=&quot;20148&quot; value=&quot;5&quot;/&gt;&lt;property id=&quot;20300&quot; value=&quot;Slide 41 - &amp;quot;Task 5 – E-Safety&amp;quot;&quot;/&gt;&lt;property id=&quot;20307&quot; value=&quot;327&quot;/&gt;&lt;/object&gt;&lt;object type=&quot;3&quot; unique_id=&quot;10087&quot;&gt;&lt;property id=&quot;20148&quot; value=&quot;5&quot;/&gt;&lt;property id=&quot;20300&quot; value=&quot;Slide 42 - &amp;quot;Task 6 – E-Safety&amp;quot;&quot;/&gt;&lt;property id=&quot;20307&quot; value=&quot;328&quot;/&gt;&lt;/object&gt;&lt;object type=&quot;3&quot; unique_id=&quot;10088&quot;&gt;&lt;property id=&quot;20148&quot; value=&quot;5&quot;/&gt;&lt;property id=&quot;20300&quot; value=&quot;Slide 43 - &amp;quot;Task 7 – E-Safety&amp;quot;&quot;/&gt;&lt;property id=&quot;20307&quot; value=&quot;329&quot;/&gt;&lt;/object&gt;&lt;object type=&quot;3&quot; unique_id=&quot;10089&quot;&gt;&lt;property id=&quot;20148&quot; value=&quot;5&quot;/&gt;&lt;property id=&quot;20300&quot; value=&quot;Slide 44 - &amp;quot;E-Safety – Assessment (St/Ex/Ad)&amp;quot;&quot;/&gt;&lt;property id=&quot;20307&quot; value=&quot;331&quot;/&gt;&lt;/object&gt;&lt;/object&gt;&lt;object type=&quot;8&quot; unique_id=&quot;10135&quot;&gt;&lt;/object&gt;&lt;/object&gt;&lt;/database&gt;"/>
  <p:tag name="SECTOMILLISECCONVERTED" val="1"/>
  <p:tag name="ISPRING_RESOURCE_PATHS_HASH_2" val="08f788787bcb7a4d543d064184e3ed8f8a1ad1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eWeston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A0AEC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3C8A099435F469B82EC500073A18D" ma:contentTypeVersion="0" ma:contentTypeDescription="Create a new document." ma:contentTypeScope="" ma:versionID="db11316f7499926a5aef36baba7827a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6A05FF-1C8D-47AA-A52A-FF79015719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6DD945F-B7B0-4691-A0D0-E2EAD6DA23B3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5A8F797-114D-47DC-A43E-E9D7D88718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23277</TotalTime>
  <Words>885</Words>
  <Application>Microsoft Office PowerPoint</Application>
  <PresentationFormat>On-screen Show (4:3)</PresentationFormat>
  <Paragraphs>85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BrookeWeston</vt:lpstr>
      <vt:lpstr>PowerPoint Presentation</vt:lpstr>
      <vt:lpstr>Learning Outcome – Assignment</vt:lpstr>
      <vt:lpstr>Learning Outcome – Task 1, 2 and 3</vt:lpstr>
      <vt:lpstr>Learning Outcome – Task 4 and 5</vt:lpstr>
      <vt:lpstr>Learning Outcome – Task 6</vt:lpstr>
      <vt:lpstr>Learning Outcome – Assessment (P, M, D)</vt:lpstr>
    </vt:vector>
  </TitlesOfParts>
  <Company>Brooke Weston CTC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R002 Unit 2 - LO1 Cambridge L2</dc:title>
  <dc:subject>eBusiness</dc:subject>
  <dc:creator>KPA</dc:creator>
  <cp:lastModifiedBy>HP-PC</cp:lastModifiedBy>
  <cp:revision>1112</cp:revision>
  <cp:lastPrinted>2013-11-21T17:24:56Z</cp:lastPrinted>
  <dcterms:created xsi:type="dcterms:W3CDTF">2008-03-12T11:01:44Z</dcterms:created>
  <dcterms:modified xsi:type="dcterms:W3CDTF">2016-01-07T13:12:06Z</dcterms:modified>
  <cp:category>Unit 01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Brooke Weston Academy</vt:lpwstr>
  </property>
  <property fmtid="{D5CDD505-2E9C-101B-9397-08002B2CF9AE}" pid="2" name="ContentTypeId">
    <vt:lpwstr>0x0101006303C8A099435F469B82EC500073A18D</vt:lpwstr>
  </property>
  <property fmtid="{D5CDD505-2E9C-101B-9397-08002B2CF9AE}" pid="3" name="Unit">
    <vt:lpwstr>U1</vt:lpwstr>
  </property>
</Properties>
</file>